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4095" r:id="rId4"/>
  </p:sldMasterIdLst>
  <p:notesMasterIdLst>
    <p:notesMasterId r:id="rId29"/>
  </p:notesMasterIdLst>
  <p:handoutMasterIdLst>
    <p:handoutMasterId r:id="rId30"/>
  </p:handoutMasterIdLst>
  <p:sldIdLst>
    <p:sldId id="2076136272" r:id="rId5"/>
    <p:sldId id="2076136274" r:id="rId6"/>
    <p:sldId id="2076136289" r:id="rId7"/>
    <p:sldId id="2076136303" r:id="rId8"/>
    <p:sldId id="2076136304" r:id="rId9"/>
    <p:sldId id="2076136305" r:id="rId10"/>
    <p:sldId id="2076136290" r:id="rId11"/>
    <p:sldId id="2076136308" r:id="rId12"/>
    <p:sldId id="2076136245" r:id="rId13"/>
    <p:sldId id="2076136306" r:id="rId14"/>
    <p:sldId id="2147468103" r:id="rId15"/>
    <p:sldId id="2147468104" r:id="rId16"/>
    <p:sldId id="2076136307" r:id="rId17"/>
    <p:sldId id="2147468105" r:id="rId18"/>
    <p:sldId id="2147468106" r:id="rId19"/>
    <p:sldId id="2147468108" r:id="rId20"/>
    <p:sldId id="2147468109" r:id="rId21"/>
    <p:sldId id="2147468112" r:id="rId22"/>
    <p:sldId id="2147468115" r:id="rId23"/>
    <p:sldId id="2147468116" r:id="rId24"/>
    <p:sldId id="2147468113" r:id="rId25"/>
    <p:sldId id="2147468114" r:id="rId26"/>
    <p:sldId id="2076136301" r:id="rId27"/>
    <p:sldId id="2076136300" r:id="rId28"/>
  </p:sldIdLst>
  <p:sldSz cx="14630400" cy="82296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Poppins" panose="00000500000000000000" pitchFamily="2" charset="0"/>
      <p:regular r:id="rId35"/>
      <p:bold r:id="rId36"/>
      <p:italic r:id="rId37"/>
      <p:boldItalic r:id="rId38"/>
    </p:embeddedFont>
    <p:embeddedFont>
      <p:font typeface="Poppins Light" panose="00000400000000000000" pitchFamily="2" charset="0"/>
      <p:regular r:id="rId39"/>
      <p:italic r:id="rId40"/>
    </p:embeddedFont>
    <p:embeddedFont>
      <p:font typeface="Segoe UI" panose="020B0502040204020203" pitchFamily="34" charset="0"/>
      <p:regular r:id="rId41"/>
      <p:bold r:id="rId42"/>
      <p:italic r:id="rId43"/>
      <p:boldItalic r:id="rId44"/>
    </p:embeddedFont>
    <p:embeddedFont>
      <p:font typeface="Segoe UI Semibold" panose="020B0702040204020203" pitchFamily="34" charset="0"/>
      <p:regular r:id="rId45"/>
      <p:bold r:id="rId46"/>
      <p:italic r:id="rId47"/>
      <p:boldItalic r:id="rId48"/>
    </p:embeddedFont>
    <p:embeddedFont>
      <p:font typeface="Segoe UI Semibold (Headings)" panose="020B0604020202020204" charset="0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slide" id="{4B2DE8E9-9E55-4C3F-8350-4C1FC5FEEBDE}">
          <p14:sldIdLst>
            <p14:sldId id="2076136272"/>
            <p14:sldId id="2076136274"/>
            <p14:sldId id="2076136289"/>
            <p14:sldId id="2076136303"/>
            <p14:sldId id="2076136304"/>
            <p14:sldId id="2076136305"/>
            <p14:sldId id="2076136290"/>
            <p14:sldId id="2076136308"/>
            <p14:sldId id="2076136245"/>
            <p14:sldId id="2076136306"/>
            <p14:sldId id="2147468103"/>
            <p14:sldId id="2147468104"/>
            <p14:sldId id="2076136307"/>
            <p14:sldId id="2147468105"/>
            <p14:sldId id="2147468106"/>
            <p14:sldId id="2147468108"/>
            <p14:sldId id="2147468109"/>
            <p14:sldId id="2147468112"/>
            <p14:sldId id="2147468115"/>
            <p14:sldId id="2147468116"/>
            <p14:sldId id="2147468113"/>
            <p14:sldId id="2147468114"/>
            <p14:sldId id="2076136301"/>
            <p14:sldId id="20761363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F00B"/>
    <a:srgbClr val="A3F6FF"/>
    <a:srgbClr val="012F91"/>
    <a:srgbClr val="08023F"/>
    <a:srgbClr val="FFFFFF"/>
    <a:srgbClr val="53EDFF"/>
    <a:srgbClr val="50E6FF"/>
    <a:srgbClr val="0078D4"/>
    <a:srgbClr val="53EFFF"/>
    <a:srgbClr val="054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D11EAB-DD90-4F02-BCBA-6BF109AF3472}" v="104" dt="2022-10-17T13:32:27.9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8" autoAdjust="0"/>
    <p:restoredTop sz="94194" autoAdjust="0"/>
  </p:normalViewPr>
  <p:slideViewPr>
    <p:cSldViewPr snapToGrid="0" snapToObjects="1">
      <p:cViewPr varScale="1">
        <p:scale>
          <a:sx n="85" d="100"/>
          <a:sy n="85" d="100"/>
        </p:scale>
        <p:origin x="60" y="6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4" d="100"/>
          <a:sy n="124" d="100"/>
        </p:scale>
        <p:origin x="32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2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font" Target="fonts/font11.fntdata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10/17/2022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243D3-7AA8-4796-BD87-0BF11FA5D2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33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243D3-7AA8-4796-BD87-0BF11FA5D2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2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5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8EBB168-63DF-6A2A-FD0D-B25A6D720C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676C7E9-E4C3-F4FF-11BF-E31EB2EF5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17185" y="908542"/>
            <a:ext cx="2596030" cy="215099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8B200C2-9A20-62AC-5C2C-88A9625DF5E2}"/>
              </a:ext>
            </a:extLst>
          </p:cNvPr>
          <p:cNvGrpSpPr/>
          <p:nvPr userDrawn="1"/>
        </p:nvGrpSpPr>
        <p:grpSpPr>
          <a:xfrm>
            <a:off x="686587" y="3381659"/>
            <a:ext cx="13257225" cy="1937724"/>
            <a:chOff x="686588" y="3817089"/>
            <a:chExt cx="13257225" cy="19377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5F48C6B-232C-FD95-F955-C30FD9A25254}"/>
                </a:ext>
              </a:extLst>
            </p:cNvPr>
            <p:cNvGrpSpPr/>
            <p:nvPr userDrawn="1"/>
          </p:nvGrpSpPr>
          <p:grpSpPr>
            <a:xfrm>
              <a:off x="686588" y="3817089"/>
              <a:ext cx="13257225" cy="1937724"/>
              <a:chOff x="777752" y="3817089"/>
              <a:chExt cx="13257225" cy="193772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C3866D-098A-697E-E000-CDAEAC110DBA}"/>
                  </a:ext>
                </a:extLst>
              </p:cNvPr>
              <p:cNvSpPr txBox="1"/>
              <p:nvPr userDrawn="1"/>
            </p:nvSpPr>
            <p:spPr>
              <a:xfrm>
                <a:off x="777752" y="3817089"/>
                <a:ext cx="13257225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6000" b="1" i="0" u="none" strike="noStrike" baseline="0" dirty="0">
                    <a:solidFill>
                      <a:schemeClr val="tx1"/>
                    </a:solidFill>
                    <a:latin typeface="Poppins" pitchFamily="2" charset="77"/>
                    <a:cs typeface="Poppins" pitchFamily="2" charset="77"/>
                  </a:rPr>
                  <a:t> Az COMMUNITY</a:t>
                </a:r>
                <a:endParaRPr lang="en-IN" sz="23900" b="1" dirty="0">
                  <a:solidFill>
                    <a:schemeClr val="tx1"/>
                  </a:solidFill>
                  <a:latin typeface="Poppins" pitchFamily="2" charset="77"/>
                  <a:cs typeface="Poppins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B9A006F-B8E0-6E70-A3EA-B32BE1776BEE}"/>
                  </a:ext>
                </a:extLst>
              </p:cNvPr>
              <p:cNvSpPr txBox="1"/>
              <p:nvPr userDrawn="1"/>
            </p:nvSpPr>
            <p:spPr>
              <a:xfrm>
                <a:off x="3234249" y="4739150"/>
                <a:ext cx="8344230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2800" b="0" i="0" u="none" strike="noStrike" baseline="0" dirty="0">
                    <a:solidFill>
                      <a:schemeClr val="tx1"/>
                    </a:solidFill>
                    <a:latin typeface="Poppins" pitchFamily="2" charset="77"/>
                    <a:cs typeface="Poppins" pitchFamily="2" charset="77"/>
                  </a:rPr>
                  <a:t>Conference 2022</a:t>
                </a:r>
                <a:endParaRPr lang="en-US" sz="2800" b="0" i="1" dirty="0">
                  <a:solidFill>
                    <a:schemeClr val="tx1"/>
                  </a:solidFill>
                  <a:latin typeface="Poppins" pitchFamily="2" charset="77"/>
                  <a:cs typeface="Poppins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5077D1-984D-57AF-6E03-035ECF9F9418}"/>
                  </a:ext>
                </a:extLst>
              </p:cNvPr>
              <p:cNvSpPr txBox="1"/>
              <p:nvPr userDrawn="1"/>
            </p:nvSpPr>
            <p:spPr>
              <a:xfrm>
                <a:off x="3234249" y="5354703"/>
                <a:ext cx="834423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IN" sz="2000" b="0" i="0" u="none" strike="noStrike" baseline="0" dirty="0">
                    <a:solidFill>
                      <a:schemeClr val="tx1"/>
                    </a:solidFill>
                    <a:latin typeface="Poppins Light" pitchFamily="2" charset="77"/>
                    <a:cs typeface="Poppins Light" pitchFamily="2" charset="77"/>
                  </a:rPr>
                  <a:t>Asia’s Largest Azure Community Conference</a:t>
                </a:r>
                <a:endParaRPr lang="en-US" sz="2000" b="0" i="0" dirty="0">
                  <a:solidFill>
                    <a:schemeClr val="tx1"/>
                  </a:solidFill>
                  <a:latin typeface="Poppins Light" pitchFamily="2" charset="77"/>
                  <a:cs typeface="Poppins Light" pitchFamily="2" charset="77"/>
                </a:endParaRPr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9D49B73-252F-4DEF-129A-424FE66E75CC}"/>
                </a:ext>
              </a:extLst>
            </p:cNvPr>
            <p:cNvCxnSpPr/>
            <p:nvPr userDrawn="1"/>
          </p:nvCxnSpPr>
          <p:spPr>
            <a:xfrm>
              <a:off x="4654550" y="5058431"/>
              <a:ext cx="833718" cy="0"/>
            </a:xfrm>
            <a:prstGeom prst="line">
              <a:avLst/>
            </a:prstGeom>
            <a:ln w="38100">
              <a:solidFill>
                <a:schemeClr val="bg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1BDCEC3-F110-7DCA-5D75-F5A42867A066}"/>
                </a:ext>
              </a:extLst>
            </p:cNvPr>
            <p:cNvCxnSpPr/>
            <p:nvPr userDrawn="1"/>
          </p:nvCxnSpPr>
          <p:spPr>
            <a:xfrm>
              <a:off x="9065185" y="5058431"/>
              <a:ext cx="833718" cy="0"/>
            </a:xfrm>
            <a:prstGeom prst="line">
              <a:avLst/>
            </a:prstGeom>
            <a:ln w="38100">
              <a:solidFill>
                <a:schemeClr val="bg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8D579D5-F805-AAE5-016E-41B126A7C16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93579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D1B822-EEFB-2720-6198-0819CB0884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8023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 flipV="1">
            <a:off x="6252111" y="4114799"/>
            <a:ext cx="6213157" cy="90725"/>
          </a:xfrm>
          <a:prstGeom prst="rect">
            <a:avLst/>
          </a:prstGeom>
          <a:solidFill>
            <a:srgbClr val="00B050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>
              <a:solidFill>
                <a:srgbClr val="9BF00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2FC026-AB71-1100-6845-AE77E0FBCC4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E71516-673D-D9FB-D2DE-7C7CE5B0E293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3103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B0E24D-511E-5968-1763-177E9E1C9C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8023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49C1C0-996D-182B-6EC3-D264E1CA90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80008A-C231-0137-22EA-A1688558EEF5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8809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AD98D2E-15E9-4E97-B820-4F26956CA8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71182" y="21702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ECA080-AAEE-044D-DBBF-87373C6881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4FEBDC-D193-AE5D-4DD5-A0E6D35ED633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24075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37E4AD-5E40-7B9E-EF6B-51E9C3CF6A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01C681-4913-FBC0-A76C-8214176716A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91457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9F2933-547A-2601-63DB-A0630CFD22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85E5DB-DF49-C0C0-7902-A579C9F2E4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0C1EF1-BA09-2053-5B24-5D032FE5B748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8011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DE48E-CA20-CEA2-7809-1909F04F51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448FC-5B40-176D-4D3F-3198A67043BC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095455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2BD898-8C1A-EFEC-EE0B-7DB43AE9F8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9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3E642DD-3064-485E-76C7-1F54A660752F}"/>
              </a:ext>
            </a:extLst>
          </p:cNvPr>
          <p:cNvSpPr txBox="1"/>
          <p:nvPr userDrawn="1"/>
        </p:nvSpPr>
        <p:spPr>
          <a:xfrm>
            <a:off x="553467" y="77862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j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92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8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44298FB-4D19-41BA-A056-1EB0429A64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0230" y="2594864"/>
            <a:ext cx="4730819" cy="467099"/>
          </a:xfrm>
          <a:prstGeom prst="rect">
            <a:avLst/>
          </a:prstGeom>
        </p:spPr>
        <p:txBody>
          <a:bodyPr/>
          <a:lstStyle>
            <a:lvl1pPr>
              <a:defRPr sz="3300" b="1" i="0">
                <a:solidFill>
                  <a:srgbClr val="08023F"/>
                </a:solidFill>
              </a:defRPr>
            </a:lvl1pPr>
          </a:lstStyle>
          <a:p>
            <a:r>
              <a:rPr lang="en-US" dirty="0">
                <a:solidFill>
                  <a:srgbClr val="08023F"/>
                </a:solidFill>
                <a:latin typeface="Segoe UI Semibold (Headings)"/>
                <a:cs typeface="Segoe UI" panose="020B0502040204020203" pitchFamily="34" charset="0"/>
              </a:rPr>
              <a:t>Presentation title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C3FAF8-3116-923F-1EEF-20DB3F85F4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40236" y="-40341"/>
            <a:ext cx="1658396" cy="2025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0507F0-86DB-9EB6-A672-C24403E518F8}"/>
              </a:ext>
            </a:extLst>
          </p:cNvPr>
          <p:cNvSpPr txBox="1"/>
          <p:nvPr userDrawn="1"/>
        </p:nvSpPr>
        <p:spPr>
          <a:xfrm>
            <a:off x="401067" y="7633884"/>
            <a:ext cx="19909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u="none" strike="noStrike" baseline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#AzConfDev</a:t>
            </a:r>
            <a:endParaRPr lang="en-IN" sz="1600" b="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39C542-8226-D379-3603-62DB9CE333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0350" y="2622550"/>
            <a:ext cx="3949700" cy="2984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EC3409D-5A13-B030-03A4-99AD4A61BD9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34514" y="3595604"/>
            <a:ext cx="6995886" cy="466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45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327865"/>
      </p:ext>
    </p:extLst>
  </p:cSld>
  <p:clrMapOvr>
    <a:masterClrMapping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2532241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5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03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508002"/>
            <a:ext cx="6590363" cy="598318"/>
          </a:xfrm>
        </p:spPr>
        <p:txBody>
          <a:bodyPr/>
          <a:lstStyle/>
          <a:p>
            <a:r>
              <a:rPr lang="en-IN" dirty="0"/>
              <a:t>AKS on Azure Stack HCI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AF96944-9D77-4F24-8901-E84E8A76F6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31148" y="1186120"/>
            <a:ext cx="10972800" cy="369332"/>
          </a:xfrm>
        </p:spPr>
        <p:txBody>
          <a:bodyPr/>
          <a:lstStyle/>
          <a:p>
            <a:r>
              <a:rPr lang="en-US" dirty="0"/>
              <a:t>Familiar Kubernetes Platform now Available on Azure Stack HCI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3D9015-EAFD-4533-939D-7ED6441DB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69" y="1917170"/>
            <a:ext cx="13540061" cy="561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80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508002"/>
            <a:ext cx="6590363" cy="598318"/>
          </a:xfrm>
        </p:spPr>
        <p:txBody>
          <a:bodyPr/>
          <a:lstStyle/>
          <a:p>
            <a:r>
              <a:rPr lang="en-IN" dirty="0"/>
              <a:t>Architecture – High Level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6AFA3C-A08A-4592-98A5-C0540F0E7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357" y="1840094"/>
            <a:ext cx="11364009" cy="520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96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440266"/>
            <a:ext cx="8836852" cy="666053"/>
          </a:xfrm>
        </p:spPr>
        <p:txBody>
          <a:bodyPr/>
          <a:lstStyle/>
          <a:p>
            <a:r>
              <a:rPr lang="en-IN" dirty="0"/>
              <a:t>Azure Hybrid Stack with AKS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CC64AF-7358-4D9E-B618-36AB85242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013" y="1572328"/>
            <a:ext cx="11416832" cy="553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68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1E6F-35EA-4F80-BD5C-A69E74FC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7A4D2-7D1A-49FD-A381-081B96BB1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Deploying AKS on Azure Stack HCI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C190C57-1625-4675-942B-316D5D83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08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nagementClusterWAC">
            <a:hlinkClick r:id="" action="ppaction://media"/>
            <a:extLst>
              <a:ext uri="{FF2B5EF4-FFF2-40B4-BE49-F238E27FC236}">
                <a16:creationId xmlns:a16="http://schemas.microsoft.com/office/drawing/2014/main" id="{D0613510-FB08-4CEB-93FF-23D4B0F83E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0831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1E6F-35EA-4F80-BD5C-A69E74FC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7A4D2-7D1A-49FD-A381-081B96BB1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02259" y="4815524"/>
            <a:ext cx="10972800" cy="369332"/>
          </a:xfrm>
        </p:spPr>
        <p:txBody>
          <a:bodyPr/>
          <a:lstStyle/>
          <a:p>
            <a:r>
              <a:rPr lang="en-US" dirty="0"/>
              <a:t>Creating AKS Cluster Azure Stack HCI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C190C57-1625-4675-942B-316D5D83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4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argetClusterWAC">
            <a:hlinkClick r:id="" action="ppaction://media"/>
            <a:extLst>
              <a:ext uri="{FF2B5EF4-FFF2-40B4-BE49-F238E27FC236}">
                <a16:creationId xmlns:a16="http://schemas.microsoft.com/office/drawing/2014/main" id="{F4BED69B-53FB-4764-B90E-8D2AD6A002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7946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1E6F-35EA-4F80-BD5C-A69E74FC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7A4D2-7D1A-49FD-A381-081B96BB1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Deploying Container-based Apps using </a:t>
            </a:r>
            <a:r>
              <a:rPr lang="en-US" dirty="0" err="1"/>
              <a:t>GitOps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C190C57-1625-4675-942B-316D5D83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02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.ArcGitOpsShort">
            <a:hlinkClick r:id="" action="ppaction://media"/>
            <a:extLst>
              <a:ext uri="{FF2B5EF4-FFF2-40B4-BE49-F238E27FC236}">
                <a16:creationId xmlns:a16="http://schemas.microsoft.com/office/drawing/2014/main" id="{46D7CD7D-9834-4D36-AEBD-AA553FA0777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78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0768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1E6F-35EA-4F80-BD5C-A69E74FC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7A4D2-7D1A-49FD-A381-081B96BB1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Deploying Data Services – SQL Managed Instance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C190C57-1625-4675-942B-316D5D83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17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93A47-E520-4975-A551-B1FF3C79A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041" y="3320516"/>
            <a:ext cx="5858934" cy="686406"/>
          </a:xfrm>
        </p:spPr>
        <p:txBody>
          <a:bodyPr/>
          <a:lstStyle/>
          <a:p>
            <a:r>
              <a:rPr lang="en-IN" sz="4400" b="1" dirty="0">
                <a:latin typeface="Segoe UI"/>
                <a:cs typeface="Segoe UI"/>
              </a:rPr>
              <a:t>Jayanth Dattatri YK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5808BD-ED85-4361-809F-707298FFDF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8481" y="4500469"/>
            <a:ext cx="5100897" cy="73866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Segoe UI"/>
                <a:cs typeface="Segoe UI"/>
              </a:rPr>
              <a:t>Sr. Principal Engineering Technologist Dell Technologies</a:t>
            </a:r>
            <a:endParaRPr lang="en-US" dirty="0"/>
          </a:p>
        </p:txBody>
      </p:sp>
      <p:pic>
        <p:nvPicPr>
          <p:cNvPr id="6" name="Picture Placeholder 5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A577394B-FB28-4116-A0DC-B1DA11CF175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9" r="6179"/>
          <a:stretch>
            <a:fillRect/>
          </a:stretch>
        </p:blipFill>
        <p:spPr/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FC210D26-04A3-401E-922D-48B2EA580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101" y="4379391"/>
            <a:ext cx="980819" cy="98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34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qlmi">
            <a:hlinkClick r:id="" action="ppaction://media"/>
            <a:extLst>
              <a:ext uri="{FF2B5EF4-FFF2-40B4-BE49-F238E27FC236}">
                <a16:creationId xmlns:a16="http://schemas.microsoft.com/office/drawing/2014/main" id="{3C552FF7-2A9E-4FB3-BAAC-DAAF8D5732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56" y="146757"/>
            <a:ext cx="14547034" cy="787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1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1E6F-35EA-4F80-BD5C-A69E74FC2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 and Giveaways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C190C57-1625-4675-942B-316D5D83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80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508014"/>
            <a:ext cx="8836852" cy="598305"/>
          </a:xfrm>
        </p:spPr>
        <p:txBody>
          <a:bodyPr/>
          <a:lstStyle/>
          <a:p>
            <a:r>
              <a:rPr lang="en-IN" dirty="0"/>
              <a:t>Quiz Time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3FD4B50-1937-4545-B7EA-3C12A24237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0135" y="2377917"/>
            <a:ext cx="10972800" cy="3816429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sz="1600" dirty="0"/>
              <a:t>Which of the following products from Microsoft Hybrid Portfolio is used to Modernize ageing 3-tier SAN?</a:t>
            </a:r>
            <a:endParaRPr lang="en-US" sz="800" dirty="0"/>
          </a:p>
          <a:p>
            <a:endParaRPr lang="en-US" sz="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Azure Stack Hub	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Azure Stack HCI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Azure Stack Edge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/>
          </a:p>
          <a:p>
            <a:pPr marL="342900" indent="-342900">
              <a:buAutoNum type="arabicPeriod" startAt="2"/>
            </a:pPr>
            <a:r>
              <a:rPr lang="en-US" sz="1600" dirty="0"/>
              <a:t>Azure Stack HCI is an Azure Service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True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False</a:t>
            </a:r>
          </a:p>
          <a:p>
            <a:endParaRPr lang="en-US" sz="1600" dirty="0"/>
          </a:p>
          <a:p>
            <a:r>
              <a:rPr lang="en-US" sz="1600" dirty="0"/>
              <a:t>3. Customer would use AKS on Azure Stack HCI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To modernize Infrastructure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To migrate workloads from on-premises to Azure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To modernize on-premises apps and deploy azure services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0EC628-E30D-4EDF-A048-DF7D53C216BB}"/>
              </a:ext>
            </a:extLst>
          </p:cNvPr>
          <p:cNvSpPr/>
          <p:nvPr/>
        </p:nvSpPr>
        <p:spPr bwMode="auto">
          <a:xfrm>
            <a:off x="903111" y="3025425"/>
            <a:ext cx="428978" cy="225778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D4E51AE-1E33-486A-BD2B-49A6514475FE}"/>
              </a:ext>
            </a:extLst>
          </p:cNvPr>
          <p:cNvSpPr/>
          <p:nvPr/>
        </p:nvSpPr>
        <p:spPr bwMode="auto">
          <a:xfrm>
            <a:off x="903111" y="4002420"/>
            <a:ext cx="428978" cy="225778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121A353-24FE-404E-B30D-82BB6BCB1805}"/>
              </a:ext>
            </a:extLst>
          </p:cNvPr>
          <p:cNvSpPr/>
          <p:nvPr/>
        </p:nvSpPr>
        <p:spPr bwMode="auto">
          <a:xfrm>
            <a:off x="903111" y="5476126"/>
            <a:ext cx="428978" cy="225778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94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2230B6-FFB0-6CCC-0271-85252C53E987}"/>
              </a:ext>
            </a:extLst>
          </p:cNvPr>
          <p:cNvSpPr/>
          <p:nvPr/>
        </p:nvSpPr>
        <p:spPr>
          <a:xfrm>
            <a:off x="5029478" y="254335"/>
            <a:ext cx="457144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400" b="1" spc="-60" dirty="0">
                <a:ln w="3175">
                  <a:noFill/>
                </a:ln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Platinum Partner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4F03DB-EEC1-04D9-DCE9-B7C124BE9135}"/>
              </a:ext>
            </a:extLst>
          </p:cNvPr>
          <p:cNvGrpSpPr/>
          <p:nvPr/>
        </p:nvGrpSpPr>
        <p:grpSpPr>
          <a:xfrm>
            <a:off x="5621825" y="1163866"/>
            <a:ext cx="3341593" cy="1212843"/>
            <a:chOff x="5621825" y="1050976"/>
            <a:chExt cx="3341593" cy="1212843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6F677F80-645F-E040-928E-C486C7108244}"/>
                </a:ext>
              </a:extLst>
            </p:cNvPr>
            <p:cNvSpPr/>
            <p:nvPr/>
          </p:nvSpPr>
          <p:spPr bwMode="auto">
            <a:xfrm>
              <a:off x="5621825" y="1050976"/>
              <a:ext cx="3341593" cy="121284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IN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4544A297-488F-B909-6EA1-B2DD5E23E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3172" y="1113774"/>
              <a:ext cx="2584054" cy="99693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42B275A5-9A0C-3DF2-C65E-1D1B9862DC00}"/>
              </a:ext>
            </a:extLst>
          </p:cNvPr>
          <p:cNvSpPr/>
          <p:nvPr/>
        </p:nvSpPr>
        <p:spPr>
          <a:xfrm>
            <a:off x="5580751" y="2799226"/>
            <a:ext cx="34688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400" b="1" spc="-60" dirty="0">
                <a:ln w="3175">
                  <a:noFill/>
                </a:ln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Gold Partner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913931-49AD-7789-DFA2-E14B8BEC608A}"/>
              </a:ext>
            </a:extLst>
          </p:cNvPr>
          <p:cNvSpPr/>
          <p:nvPr/>
        </p:nvSpPr>
        <p:spPr>
          <a:xfrm>
            <a:off x="5483000" y="5376779"/>
            <a:ext cx="366440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400" b="1" spc="-60" dirty="0">
                <a:ln w="3175">
                  <a:noFill/>
                </a:ln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Silver Partner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82A7A5B-0C00-FBAF-8981-DA4A0CE22659}"/>
              </a:ext>
            </a:extLst>
          </p:cNvPr>
          <p:cNvGrpSpPr/>
          <p:nvPr/>
        </p:nvGrpSpPr>
        <p:grpSpPr>
          <a:xfrm>
            <a:off x="3374303" y="3719685"/>
            <a:ext cx="7343575" cy="1238352"/>
            <a:chOff x="3631133" y="3627072"/>
            <a:chExt cx="7343575" cy="123835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7350E86-726F-119B-77D9-BDC7F13F0F8F}"/>
                </a:ext>
              </a:extLst>
            </p:cNvPr>
            <p:cNvGrpSpPr/>
            <p:nvPr/>
          </p:nvGrpSpPr>
          <p:grpSpPr>
            <a:xfrm>
              <a:off x="7633115" y="3652581"/>
              <a:ext cx="3341593" cy="1212843"/>
              <a:chOff x="7633115" y="3652581"/>
              <a:chExt cx="3341593" cy="1212843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2A42D013-F94C-8C8D-8B37-53DADBA9175E}"/>
                  </a:ext>
                </a:extLst>
              </p:cNvPr>
              <p:cNvSpPr/>
              <p:nvPr/>
            </p:nvSpPr>
            <p:spPr bwMode="auto">
              <a:xfrm>
                <a:off x="7633115" y="3652581"/>
                <a:ext cx="3341593" cy="121284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7" name="Picture 6" descr="Logo&#10;&#10;Description automatically generated">
                <a:extLst>
                  <a:ext uri="{FF2B5EF4-FFF2-40B4-BE49-F238E27FC236}">
                    <a16:creationId xmlns:a16="http://schemas.microsoft.com/office/drawing/2014/main" id="{1B5A5971-FD83-695C-D63D-96F712501C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6118" y="3719685"/>
                <a:ext cx="2695586" cy="1078635"/>
              </a:xfrm>
              <a:prstGeom prst="rect">
                <a:avLst/>
              </a:prstGeom>
            </p:spPr>
          </p:pic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994613B-4E62-9702-8618-B7BC7DC19C10}"/>
                </a:ext>
              </a:extLst>
            </p:cNvPr>
            <p:cNvGrpSpPr/>
            <p:nvPr/>
          </p:nvGrpSpPr>
          <p:grpSpPr>
            <a:xfrm>
              <a:off x="3631133" y="3627072"/>
              <a:ext cx="3341593" cy="1212843"/>
              <a:chOff x="3631133" y="3627072"/>
              <a:chExt cx="3341593" cy="1212843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82B14202-77CC-A4E8-8DE6-C38465822434}"/>
                  </a:ext>
                </a:extLst>
              </p:cNvPr>
              <p:cNvSpPr/>
              <p:nvPr/>
            </p:nvSpPr>
            <p:spPr bwMode="auto">
              <a:xfrm>
                <a:off x="3631133" y="3627072"/>
                <a:ext cx="3341593" cy="121284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9" name="Picture 8" descr="A picture containing text, tableware, plate, dishware&#10;&#10;Description automatically generated">
                <a:extLst>
                  <a:ext uri="{FF2B5EF4-FFF2-40B4-BE49-F238E27FC236}">
                    <a16:creationId xmlns:a16="http://schemas.microsoft.com/office/drawing/2014/main" id="{001F0265-0267-2361-9ADC-00250A700E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57522" y="3851297"/>
                <a:ext cx="2488815" cy="877283"/>
              </a:xfrm>
              <a:prstGeom prst="rect">
                <a:avLst/>
              </a:prstGeom>
            </p:spPr>
          </p:pic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5ADC450-F1B2-7D8B-DEFD-FF518F3AF297}"/>
              </a:ext>
            </a:extLst>
          </p:cNvPr>
          <p:cNvGrpSpPr/>
          <p:nvPr/>
        </p:nvGrpSpPr>
        <p:grpSpPr>
          <a:xfrm>
            <a:off x="2054914" y="6313028"/>
            <a:ext cx="3341593" cy="1212843"/>
            <a:chOff x="2054914" y="6362187"/>
            <a:chExt cx="3341593" cy="1212843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DDAFCA7-7416-DF3B-3649-947810881BAE}"/>
                </a:ext>
              </a:extLst>
            </p:cNvPr>
            <p:cNvSpPr/>
            <p:nvPr/>
          </p:nvSpPr>
          <p:spPr bwMode="auto">
            <a:xfrm>
              <a:off x="2054914" y="6362187"/>
              <a:ext cx="3341593" cy="121284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IN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10" descr="A picture containing text, clipart, vector graphics&#10;&#10;Description automatically generated">
              <a:extLst>
                <a:ext uri="{FF2B5EF4-FFF2-40B4-BE49-F238E27FC236}">
                  <a16:creationId xmlns:a16="http://schemas.microsoft.com/office/drawing/2014/main" id="{4B799756-3772-C25F-8AF1-197D9C801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4646" y="6522343"/>
              <a:ext cx="2602129" cy="89253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2852F02-B0DE-253F-3C98-6244EDE9EE94}"/>
              </a:ext>
            </a:extLst>
          </p:cNvPr>
          <p:cNvGrpSpPr/>
          <p:nvPr/>
        </p:nvGrpSpPr>
        <p:grpSpPr>
          <a:xfrm>
            <a:off x="9147401" y="6313028"/>
            <a:ext cx="3341593" cy="1212843"/>
            <a:chOff x="9147401" y="6362187"/>
            <a:chExt cx="3341593" cy="1212843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D4763A9-7D3F-6DA6-60CC-E70CDE8EE682}"/>
                </a:ext>
              </a:extLst>
            </p:cNvPr>
            <p:cNvSpPr/>
            <p:nvPr/>
          </p:nvSpPr>
          <p:spPr bwMode="auto">
            <a:xfrm>
              <a:off x="9147401" y="6362187"/>
              <a:ext cx="3341593" cy="121284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IN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91A45E6E-65E2-A232-86BC-0C878380B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5503" y="6362752"/>
              <a:ext cx="1665388" cy="1211713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BECB3D9-A2D8-363D-F2ED-24D7A27DBB8E}"/>
              </a:ext>
            </a:extLst>
          </p:cNvPr>
          <p:cNvGrpSpPr/>
          <p:nvPr/>
        </p:nvGrpSpPr>
        <p:grpSpPr>
          <a:xfrm>
            <a:off x="5601158" y="6157655"/>
            <a:ext cx="3341593" cy="1523588"/>
            <a:chOff x="5644402" y="6157655"/>
            <a:chExt cx="3341593" cy="1523588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69C96F41-6DB3-CFA4-A8A9-E651D1B424DB}"/>
                </a:ext>
              </a:extLst>
            </p:cNvPr>
            <p:cNvSpPr/>
            <p:nvPr/>
          </p:nvSpPr>
          <p:spPr bwMode="auto">
            <a:xfrm>
              <a:off x="5644402" y="6313028"/>
              <a:ext cx="3341593" cy="121284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IN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5" name="Picture 14" descr="Logo&#10;&#10;Description automatically generated">
              <a:extLst>
                <a:ext uri="{FF2B5EF4-FFF2-40B4-BE49-F238E27FC236}">
                  <a16:creationId xmlns:a16="http://schemas.microsoft.com/office/drawing/2014/main" id="{ACE63A88-AB55-9617-F1D6-917CF40917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360" b="24177"/>
            <a:stretch/>
          </p:blipFill>
          <p:spPr>
            <a:xfrm>
              <a:off x="5989498" y="6157655"/>
              <a:ext cx="2651400" cy="15235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9411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659C7E2A-1841-4AA0-8084-E8A63CE1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A747349-474F-41F8-ABF7-F84962B357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Jayanth Dattatri YK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0ABE9AD-6DAD-4C0B-9320-2C57C5AB3EB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0230" y="2594864"/>
            <a:ext cx="5826348" cy="467099"/>
          </a:xfrm>
        </p:spPr>
        <p:txBody>
          <a:bodyPr/>
          <a:lstStyle/>
          <a:p>
            <a:r>
              <a:rPr lang="en-IN" dirty="0"/>
              <a:t>AKS on Azure Stack HCI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B1386-5708-4C66-82B4-20EDF3A316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Sr. Principal Engineering Technologist</a:t>
            </a:r>
            <a:br>
              <a:rPr lang="en-US" dirty="0"/>
            </a:br>
            <a:r>
              <a:rPr lang="en-US" dirty="0"/>
              <a:t>Dell Technologies</a:t>
            </a:r>
          </a:p>
        </p:txBody>
      </p:sp>
    </p:spTree>
    <p:extLst>
      <p:ext uri="{BB962C8B-B14F-4D97-AF65-F5344CB8AC3E}">
        <p14:creationId xmlns:p14="http://schemas.microsoft.com/office/powerpoint/2010/main" val="265310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Me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CA23CE-C376-457B-A2C3-44D1A8DD0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891" y="594018"/>
            <a:ext cx="7138177" cy="755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8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86415-7EC9-4742-9D50-C52D3C4EE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10" y="1544391"/>
            <a:ext cx="11956051" cy="55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43C8EC-3E3F-4FB8-9AB7-3C13C3F80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31" y="1454081"/>
            <a:ext cx="11805783" cy="55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8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B7EEC-C55A-4516-86D5-7E68473AB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08ED7-729D-429D-B0AE-BB1AA5E4A7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1182" y="2170261"/>
            <a:ext cx="10972800" cy="452431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What is Azure Stack HCI</a:t>
            </a:r>
            <a:br>
              <a:rPr lang="en-US" b="1" dirty="0"/>
            </a:b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AKS on Azure Stack HCI</a:t>
            </a:r>
            <a:br>
              <a:rPr lang="en-US" b="1" dirty="0"/>
            </a:b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Demo</a:t>
            </a:r>
          </a:p>
          <a:p>
            <a:pPr marL="617209" lvl="1" indent="-342900">
              <a:buFont typeface="Arial" panose="020B0604020202020204" pitchFamily="34" charset="0"/>
              <a:buChar char="•"/>
            </a:pPr>
            <a:r>
              <a:rPr lang="en-US" b="1" dirty="0"/>
              <a:t>Setting up AKS on Azure Stack HCI</a:t>
            </a:r>
          </a:p>
          <a:p>
            <a:pPr marL="617209" lvl="1" indent="-342900">
              <a:buFont typeface="Arial" panose="020B0604020202020204" pitchFamily="34" charset="0"/>
              <a:buChar char="•"/>
            </a:pPr>
            <a:r>
              <a:rPr lang="en-US" b="1" dirty="0"/>
              <a:t>Modernizing Apps using AKS on Azure Stack HCI</a:t>
            </a:r>
          </a:p>
          <a:p>
            <a:pPr marL="617209" lvl="1" indent="-342900">
              <a:buFont typeface="Arial" panose="020B0604020202020204" pitchFamily="34" charset="0"/>
              <a:buChar char="•"/>
            </a:pPr>
            <a:r>
              <a:rPr lang="en-US" b="1" dirty="0"/>
              <a:t>Deploying Azure Services on Azure Stack HCI</a:t>
            </a:r>
            <a:br>
              <a:rPr lang="en-US" b="1" dirty="0"/>
            </a:b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Q&amp;A</a:t>
            </a:r>
            <a:br>
              <a:rPr lang="en-US" sz="3200" b="1" dirty="0">
                <a:solidFill>
                  <a:srgbClr val="08023F"/>
                </a:solidFill>
                <a:cs typeface="Segoe UI" panose="020B0502040204020203" pitchFamily="34" charset="0"/>
              </a:rPr>
            </a:br>
            <a:endParaRPr lang="en-US" sz="3200" b="1" dirty="0">
              <a:solidFill>
                <a:srgbClr val="08023F"/>
              </a:solidFill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Quiz and Giveaways</a:t>
            </a:r>
          </a:p>
        </p:txBody>
      </p:sp>
    </p:spTree>
    <p:extLst>
      <p:ext uri="{BB962C8B-B14F-4D97-AF65-F5344CB8AC3E}">
        <p14:creationId xmlns:p14="http://schemas.microsoft.com/office/powerpoint/2010/main" val="99055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508002"/>
            <a:ext cx="6590363" cy="598318"/>
          </a:xfrm>
        </p:spPr>
        <p:txBody>
          <a:bodyPr/>
          <a:lstStyle/>
          <a:p>
            <a:r>
              <a:rPr lang="en-IN" dirty="0"/>
              <a:t>What is Azure Stack HCI?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21F24302-65E2-45CE-8AB6-4C2FAC373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33" y="1585470"/>
            <a:ext cx="11875911" cy="565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45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148" y="508002"/>
            <a:ext cx="6590363" cy="598318"/>
          </a:xfrm>
        </p:spPr>
        <p:txBody>
          <a:bodyPr/>
          <a:lstStyle/>
          <a:p>
            <a:r>
              <a:rPr lang="en-IN" dirty="0"/>
              <a:t>What is Azure Stack HCI?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F626B92-F5E3-4E5D-8EA3-978D71A83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E0DBCF-254A-4429-AD43-17487B9F0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135" y="1106321"/>
            <a:ext cx="11209865" cy="636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7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B4996F-7B3F-4E14-8BE3-61404D24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445" y="3475419"/>
            <a:ext cx="12809185" cy="639381"/>
          </a:xfrm>
        </p:spPr>
        <p:txBody>
          <a:bodyPr/>
          <a:lstStyle/>
          <a:p>
            <a:r>
              <a:rPr lang="en-IN" dirty="0"/>
              <a:t>Azure Kubernetes Service (AKS) on Azure Stack HCI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D10AC4E0-53F7-4681-A7DD-A4EAA1822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8" y="146757"/>
            <a:ext cx="1354667" cy="135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81188"/>
      </p:ext>
    </p:extLst>
  </p:cSld>
  <p:clrMapOvr>
    <a:masterClrMapping/>
  </p:clrMapOvr>
</p:sld>
</file>

<file path=ppt/theme/theme1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Props1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232</Words>
  <Application>Microsoft Office PowerPoint</Application>
  <PresentationFormat>Custom</PresentationFormat>
  <Paragraphs>55</Paragraphs>
  <Slides>24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Segoe UI</vt:lpstr>
      <vt:lpstr>Wingdings</vt:lpstr>
      <vt:lpstr>Poppins</vt:lpstr>
      <vt:lpstr>Segoe UI Semibold</vt:lpstr>
      <vt:lpstr>Segoe UI Semibold (Headings)</vt:lpstr>
      <vt:lpstr>Calibri</vt:lpstr>
      <vt:lpstr>Arial</vt:lpstr>
      <vt:lpstr>Poppins Light</vt:lpstr>
      <vt:lpstr>1_Document template - Corp grid</vt:lpstr>
      <vt:lpstr>PowerPoint Presentation</vt:lpstr>
      <vt:lpstr>Jayanth Dattatri YK</vt:lpstr>
      <vt:lpstr>About Me</vt:lpstr>
      <vt:lpstr>About Me</vt:lpstr>
      <vt:lpstr>About Me</vt:lpstr>
      <vt:lpstr>Agenda</vt:lpstr>
      <vt:lpstr>What is Azure Stack HCI?</vt:lpstr>
      <vt:lpstr>What is Azure Stack HCI?</vt:lpstr>
      <vt:lpstr>Azure Kubernetes Service (AKS) on Azure Stack HCI</vt:lpstr>
      <vt:lpstr>AKS on Azure Stack HCI</vt:lpstr>
      <vt:lpstr>Architecture – High Level</vt:lpstr>
      <vt:lpstr>Azure Hybrid Stack with AKS</vt:lpstr>
      <vt:lpstr>Demo</vt:lpstr>
      <vt:lpstr>PowerPoint Presentation</vt:lpstr>
      <vt:lpstr>Demo</vt:lpstr>
      <vt:lpstr>PowerPoint Presentation</vt:lpstr>
      <vt:lpstr>Demo</vt:lpstr>
      <vt:lpstr>PowerPoint Presentation</vt:lpstr>
      <vt:lpstr>Demo</vt:lpstr>
      <vt:lpstr>PowerPoint Presentation</vt:lpstr>
      <vt:lpstr>Q&amp;A and Giveaways</vt:lpstr>
      <vt:lpstr>Quiz Time</vt:lpstr>
      <vt:lpstr>PowerPoint Presentation</vt:lpstr>
      <vt:lpstr>Thank You!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or presentation title</dc:title>
  <dc:creator/>
  <cp:lastModifiedBy/>
  <cp:revision>12</cp:revision>
  <dcterms:created xsi:type="dcterms:W3CDTF">2020-10-17T05:30:34Z</dcterms:created>
  <dcterms:modified xsi:type="dcterms:W3CDTF">2022-10-17T13:34:55Z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ContentTypeId">
    <vt:lpwstr>0x010100FB6A37E6996C184D85BF3BA8E3563761</vt:lpwstr>
  </property>
  <property fmtid="{D5CDD505-2E9C-101B-9397-08002B2CF9AE}" pid="10" name="MSIP_Label_dad3be33-4108-4738-9e07-d8656a181486_Enabled">
    <vt:lpwstr>true</vt:lpwstr>
  </property>
  <property fmtid="{D5CDD505-2E9C-101B-9397-08002B2CF9AE}" pid="11" name="MSIP_Label_dad3be33-4108-4738-9e07-d8656a181486_SetDate">
    <vt:lpwstr>2022-10-17T06:23:09Z</vt:lpwstr>
  </property>
  <property fmtid="{D5CDD505-2E9C-101B-9397-08002B2CF9AE}" pid="12" name="MSIP_Label_dad3be33-4108-4738-9e07-d8656a181486_Method">
    <vt:lpwstr>Privileged</vt:lpwstr>
  </property>
  <property fmtid="{D5CDD505-2E9C-101B-9397-08002B2CF9AE}" pid="13" name="MSIP_Label_dad3be33-4108-4738-9e07-d8656a181486_Name">
    <vt:lpwstr>Public No Visual Label</vt:lpwstr>
  </property>
  <property fmtid="{D5CDD505-2E9C-101B-9397-08002B2CF9AE}" pid="14" name="MSIP_Label_dad3be33-4108-4738-9e07-d8656a181486_SiteId">
    <vt:lpwstr>945c199a-83a2-4e80-9f8c-5a91be5752dd</vt:lpwstr>
  </property>
  <property fmtid="{D5CDD505-2E9C-101B-9397-08002B2CF9AE}" pid="15" name="MSIP_Label_dad3be33-4108-4738-9e07-d8656a181486_ActionId">
    <vt:lpwstr>1614c550-4605-4977-955d-317a4ce4d6a0</vt:lpwstr>
  </property>
  <property fmtid="{D5CDD505-2E9C-101B-9397-08002B2CF9AE}" pid="16" name="MSIP_Label_dad3be33-4108-4738-9e07-d8656a181486_ContentBits">
    <vt:lpwstr>0</vt:lpwstr>
  </property>
</Properties>
</file>

<file path=docProps/thumbnail.jpeg>
</file>